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1D66"/>
    <a:srgbClr val="942068"/>
    <a:srgbClr val="871D5F"/>
    <a:srgbClr val="751953"/>
    <a:srgbClr val="6C144B"/>
    <a:srgbClr val="551939"/>
    <a:srgbClr val="4D1432"/>
    <a:srgbClr val="E6B9B8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25" autoAdjust="0"/>
    <p:restoredTop sz="94761" autoAdjust="0"/>
  </p:normalViewPr>
  <p:slideViewPr>
    <p:cSldViewPr>
      <p:cViewPr varScale="1">
        <p:scale>
          <a:sx n="108" d="100"/>
          <a:sy n="108" d="100"/>
        </p:scale>
        <p:origin x="13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4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D7E729E-E3C6-49C8-8E6E-165AF056A946}" type="datetimeFigureOut">
              <a:rPr lang="de-AT"/>
              <a:pPr>
                <a:defRPr/>
              </a:pPr>
              <a:t>10.04.2017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9E9945F-CDDF-4B09-BEA0-52DC236BBB6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1777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82211B-2F79-4490-BAE2-C72CA7BB5FA4}" type="datetimeFigureOut">
              <a:rPr lang="de-AT"/>
              <a:pPr>
                <a:defRPr/>
              </a:pPr>
              <a:t>10.04.2017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689239"/>
            <a:ext cx="5438775" cy="4442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9789162-3CBD-4248-ABA7-42FE6A101CA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987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2D6E3-663B-4AE6-A4E8-D054B3B4EB46}" type="datetime1">
              <a:rPr lang="de-AT" smtClean="0"/>
              <a:t>10.04.2017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57E9-4140-43E4-BEEF-D80B475A9DD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8EB67-9E66-4C52-BF63-DF7FE473E7F7}" type="datetime1">
              <a:rPr lang="de-AT" smtClean="0"/>
              <a:t>10.04.2017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8EB09-BBF5-4031-ABFA-CB9825AC9B1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6518-3327-49F3-9626-4CC4BEAAFE4C}" type="datetime1">
              <a:rPr lang="de-AT" smtClean="0"/>
              <a:t>10.04.2017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4E01F-CC18-4A6C-8497-8F696AA2426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0C3EC-B835-415E-BDC8-913076150A94}" type="datetime1">
              <a:rPr lang="de-AT" smtClean="0"/>
              <a:t>10.04.2017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0C5C-45AD-460A-812A-00A8F7B24BB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F8F86-ADE8-451C-A0F5-3BDD9D1D0E2B}" type="datetime1">
              <a:rPr lang="de-AT" smtClean="0"/>
              <a:t>10.04.2017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24726-FF42-4F14-92A1-F83305BE082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DEF9C-DEB1-4029-BC8F-B7B0F6E4B9FE}" type="datetime1">
              <a:rPr lang="de-AT" smtClean="0"/>
              <a:t>10.04.2017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040A9-BF0D-44AF-B54F-B5754AE637B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D3EB1-6629-4D32-A7E1-EC7E69CA0321}" type="datetime1">
              <a:rPr lang="de-AT" smtClean="0"/>
              <a:t>10.04.2017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C4AA-9226-463B-90C3-AA4F0E0E8E8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B8BC-1736-4E33-9133-227680CC1DDE}" type="datetime1">
              <a:rPr lang="de-AT" smtClean="0"/>
              <a:t>10.04.2017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49F4F-D2E8-402D-83A2-6FFD07B61EB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7DDE-E500-4C96-A6C8-37016DFA4DCD}" type="datetime1">
              <a:rPr lang="de-AT" smtClean="0"/>
              <a:t>10.04.2017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9BFB-9914-4691-BAE3-ABE3E5115B3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B7CBD-E57A-4D98-BFEE-AF3321A5519D}" type="datetime1">
              <a:rPr lang="de-AT" smtClean="0"/>
              <a:t>10.04.2017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81C6-AD47-4D5B-9986-9C26B7B06B8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D5D87-1389-414F-81BC-EF10DAADFF96}" type="datetime1">
              <a:rPr lang="de-AT" smtClean="0"/>
              <a:t>10.04.2017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91BB-0905-442A-8F88-A94AB15AB39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8B5C19-BF2F-4547-9806-8B51950482D5}" type="datetime1">
              <a:rPr lang="de-AT" smtClean="0"/>
              <a:t>10.04.2017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831C63-527A-47F8-9EB2-4BE4ACED9FA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Grafik 1" descr="OeAWI-klein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0691"/>
            <a:ext cx="3402345" cy="6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feld 2"/>
          <p:cNvSpPr txBox="1">
            <a:spLocks noChangeArrowheads="1"/>
          </p:cNvSpPr>
          <p:nvPr/>
        </p:nvSpPr>
        <p:spPr bwMode="auto">
          <a:xfrm>
            <a:off x="2412199" y="1011159"/>
            <a:ext cx="4319587" cy="396875"/>
          </a:xfrm>
          <a:prstGeom prst="rect">
            <a:avLst/>
          </a:prstGeom>
          <a:solidFill>
            <a:srgbClr val="801D66"/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de-AT" sz="2000" b="1" dirty="0">
                <a:solidFill>
                  <a:schemeClr val="bg1"/>
                </a:solidFill>
                <a:latin typeface="+mj-lt"/>
              </a:rPr>
              <a:t>Workflow </a:t>
            </a:r>
            <a:r>
              <a:rPr lang="de-AT" sz="2000" b="1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de-AT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de-AT" sz="2000" b="1" dirty="0" err="1">
                <a:solidFill>
                  <a:schemeClr val="bg1"/>
                </a:solidFill>
                <a:latin typeface="+mj-lt"/>
              </a:rPr>
              <a:t>investigation</a:t>
            </a:r>
            <a:endParaRPr lang="de-AT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601" y="1835602"/>
            <a:ext cx="72008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sz="1600" b="0" dirty="0" err="1"/>
              <a:t>Inquiry</a:t>
            </a:r>
            <a:r>
              <a:rPr lang="de-AT" sz="1600" b="0" dirty="0"/>
              <a:t> </a:t>
            </a:r>
            <a:r>
              <a:rPr lang="de-AT" sz="1600" b="0" dirty="0" err="1"/>
              <a:t>by</a:t>
            </a:r>
            <a:r>
              <a:rPr lang="de-AT" sz="1600" b="0" dirty="0"/>
              <a:t> a </a:t>
            </a:r>
            <a:r>
              <a:rPr lang="de-AT" sz="1600" b="0" dirty="0" err="1"/>
              <a:t>whistleblower</a:t>
            </a:r>
            <a:r>
              <a:rPr lang="de-AT" sz="1600" b="0" dirty="0"/>
              <a:t> (</a:t>
            </a:r>
            <a:r>
              <a:rPr lang="de-AT" sz="1600" b="0" dirty="0" err="1"/>
              <a:t>any</a:t>
            </a:r>
            <a:r>
              <a:rPr lang="de-AT" sz="1600" b="0" dirty="0"/>
              <a:t> individual </a:t>
            </a:r>
            <a:r>
              <a:rPr lang="de-AT" sz="1600" b="0" dirty="0" err="1"/>
              <a:t>as</a:t>
            </a:r>
            <a:r>
              <a:rPr lang="de-AT" sz="1600" b="0" dirty="0"/>
              <a:t> </a:t>
            </a:r>
            <a:r>
              <a:rPr lang="de-AT" sz="1600" b="0" dirty="0" err="1"/>
              <a:t>well</a:t>
            </a:r>
            <a:r>
              <a:rPr lang="de-AT" sz="1600" b="0" dirty="0"/>
              <a:t> </a:t>
            </a:r>
            <a:r>
              <a:rPr lang="de-AT" sz="1600" b="0" dirty="0" err="1"/>
              <a:t>as</a:t>
            </a:r>
            <a:r>
              <a:rPr lang="de-AT" sz="1600" b="0" dirty="0"/>
              <a:t> </a:t>
            </a:r>
            <a:r>
              <a:rPr lang="de-AT" sz="1600" b="0" dirty="0" err="1"/>
              <a:t>any</a:t>
            </a:r>
            <a:r>
              <a:rPr lang="de-AT" sz="1600" b="0" dirty="0"/>
              <a:t> </a:t>
            </a:r>
            <a:r>
              <a:rPr lang="de-AT" sz="1600" b="0" dirty="0" err="1"/>
              <a:t>institution</a:t>
            </a:r>
            <a:r>
              <a:rPr lang="de-AT" sz="1600" b="0" dirty="0"/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72207" y="2550394"/>
            <a:ext cx="759958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defPPr>
              <a:defRPr lang="de-DE"/>
            </a:defPPr>
            <a:lvl1pPr algn="ctr">
              <a:defRPr sz="1600" b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dirty="0" err="1"/>
              <a:t>Verifiying</a:t>
            </a:r>
            <a:r>
              <a:rPr lang="de-AT" dirty="0"/>
              <a:t> 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commission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responsible</a:t>
            </a:r>
            <a:r>
              <a:rPr lang="de-AT" dirty="0"/>
              <a:t> in </a:t>
            </a:r>
            <a:r>
              <a:rPr lang="de-AT" dirty="0" err="1"/>
              <a:t>terms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locality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field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compentence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1236721" y="3249218"/>
            <a:ext cx="6670544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defPPr>
              <a:defRPr lang="de-DE"/>
            </a:defPPr>
            <a:lvl1pPr algn="ctr">
              <a:defRPr sz="1600" b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dirty="0" err="1"/>
              <a:t>Assignation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nearest</a:t>
            </a:r>
            <a:r>
              <a:rPr lang="de-AT" dirty="0"/>
              <a:t> </a:t>
            </a:r>
            <a:r>
              <a:rPr lang="de-AT" dirty="0" err="1"/>
              <a:t>professionally</a:t>
            </a:r>
            <a:r>
              <a:rPr lang="de-AT" dirty="0"/>
              <a:t> </a:t>
            </a:r>
            <a:r>
              <a:rPr lang="de-AT" dirty="0" err="1"/>
              <a:t>qualified</a:t>
            </a:r>
            <a:r>
              <a:rPr lang="de-AT" dirty="0"/>
              <a:t> </a:t>
            </a:r>
            <a:r>
              <a:rPr lang="de-AT" dirty="0" err="1"/>
              <a:t>member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commission</a:t>
            </a:r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2233350" y="3948042"/>
            <a:ext cx="474803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defPPr>
              <a:defRPr lang="de-DE"/>
            </a:defPPr>
            <a:lvl1pPr algn="ctr">
              <a:defRPr sz="1600" b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dirty="0"/>
              <a:t>Investigation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commission</a:t>
            </a:r>
            <a:endParaRPr lang="de-AT" dirty="0"/>
          </a:p>
          <a:p>
            <a:r>
              <a:rPr lang="de-AT" dirty="0" err="1"/>
              <a:t>Obtaining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expert </a:t>
            </a:r>
            <a:r>
              <a:rPr lang="de-AT" dirty="0" err="1"/>
              <a:t>opinions</a:t>
            </a:r>
            <a:r>
              <a:rPr lang="de-AT" dirty="0"/>
              <a:t>, </a:t>
            </a:r>
            <a:r>
              <a:rPr lang="de-AT" dirty="0" err="1"/>
              <a:t>statements</a:t>
            </a:r>
            <a:r>
              <a:rPr lang="de-AT" dirty="0"/>
              <a:t>, </a:t>
            </a:r>
            <a:r>
              <a:rPr lang="de-AT" dirty="0" err="1"/>
              <a:t>hearings</a:t>
            </a:r>
            <a:r>
              <a:rPr lang="de-AT" dirty="0"/>
              <a:t>,…</a:t>
            </a:r>
          </a:p>
        </p:txBody>
      </p:sp>
      <p:sp>
        <p:nvSpPr>
          <p:cNvPr id="9" name="Pfeil nach unten 8"/>
          <p:cNvSpPr/>
          <p:nvPr/>
        </p:nvSpPr>
        <p:spPr>
          <a:xfrm>
            <a:off x="4500563" y="2283789"/>
            <a:ext cx="714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Pfeil nach unten 9"/>
          <p:cNvSpPr/>
          <p:nvPr/>
        </p:nvSpPr>
        <p:spPr>
          <a:xfrm>
            <a:off x="4500556" y="4616114"/>
            <a:ext cx="71437" cy="217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Pfeil nach unten 10"/>
          <p:cNvSpPr/>
          <p:nvPr/>
        </p:nvSpPr>
        <p:spPr>
          <a:xfrm>
            <a:off x="4500563" y="2977000"/>
            <a:ext cx="714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4509645" y="3689183"/>
            <a:ext cx="714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506489" y="4903001"/>
            <a:ext cx="62755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defPPr>
              <a:defRPr lang="de-DE"/>
            </a:defPPr>
            <a:lvl1pPr algn="ctr">
              <a:defRPr sz="1600" b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b="1" dirty="0"/>
              <a:t>Statement</a:t>
            </a:r>
          </a:p>
          <a:p>
            <a:endParaRPr lang="de-AT" sz="400" dirty="0"/>
          </a:p>
          <a:p>
            <a:r>
              <a:rPr lang="de-AT" dirty="0"/>
              <a:t>= </a:t>
            </a:r>
            <a:r>
              <a:rPr lang="de-AT" dirty="0" err="1"/>
              <a:t>recommendation</a:t>
            </a:r>
            <a:r>
              <a:rPr lang="de-AT" dirty="0"/>
              <a:t> (!)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further</a:t>
            </a:r>
            <a:r>
              <a:rPr lang="de-AT" dirty="0"/>
              <a:t> </a:t>
            </a:r>
            <a:r>
              <a:rPr lang="de-AT" dirty="0" err="1"/>
              <a:t>steps</a:t>
            </a:r>
            <a:endParaRPr lang="de-AT" dirty="0"/>
          </a:p>
          <a:p>
            <a:endParaRPr lang="de-AT" sz="400" dirty="0"/>
          </a:p>
          <a:p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up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institution</a:t>
            </a:r>
            <a:r>
              <a:rPr lang="de-AT" dirty="0"/>
              <a:t> </a:t>
            </a:r>
            <a:r>
              <a:rPr lang="de-AT" dirty="0" err="1"/>
              <a:t>concerned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take</a:t>
            </a:r>
            <a:r>
              <a:rPr lang="de-AT" dirty="0"/>
              <a:t> </a:t>
            </a:r>
            <a:r>
              <a:rPr lang="de-AT" dirty="0" err="1"/>
              <a:t>measures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apply</a:t>
            </a:r>
            <a:r>
              <a:rPr lang="de-AT" dirty="0"/>
              <a:t> </a:t>
            </a:r>
            <a:r>
              <a:rPr lang="de-AT" dirty="0" err="1"/>
              <a:t>sanctions</a:t>
            </a:r>
            <a:endParaRPr lang="de-AT" dirty="0"/>
          </a:p>
        </p:txBody>
      </p:sp>
      <p:sp>
        <p:nvSpPr>
          <p:cNvPr id="16" name="Textfeld 9"/>
          <p:cNvSpPr txBox="1">
            <a:spLocks noChangeArrowheads="1"/>
          </p:cNvSpPr>
          <p:nvPr/>
        </p:nvSpPr>
        <p:spPr bwMode="auto">
          <a:xfrm>
            <a:off x="834208" y="6174442"/>
            <a:ext cx="7478557" cy="338554"/>
          </a:xfrm>
          <a:prstGeom prst="rect">
            <a:avLst/>
          </a:prstGeom>
          <a:solidFill>
            <a:srgbClr val="801D66"/>
          </a:solidFill>
          <a:ln w="9525">
            <a:noFill/>
            <a:miter lim="800000"/>
            <a:headEnd/>
            <a:tailEnd/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defPPr>
              <a:defRPr lang="de-DE"/>
            </a:defPPr>
            <a:lvl1pPr algn="ctr">
              <a:defRPr sz="2000" b="1">
                <a:latin typeface="+mj-lt"/>
              </a:defRPr>
            </a:lvl1pPr>
          </a:lstStyle>
          <a:p>
            <a:r>
              <a:rPr lang="de-AT" sz="1600" dirty="0">
                <a:solidFill>
                  <a:schemeClr val="bg1"/>
                </a:solidFill>
              </a:rPr>
              <a:t>The </a:t>
            </a:r>
            <a:r>
              <a:rPr lang="de-AT" sz="1600" dirty="0" err="1">
                <a:solidFill>
                  <a:schemeClr val="bg1"/>
                </a:solidFill>
              </a:rPr>
              <a:t>Commission</a:t>
            </a:r>
            <a:r>
              <a:rPr lang="de-AT" sz="1600" dirty="0">
                <a:solidFill>
                  <a:schemeClr val="bg1"/>
                </a:solidFill>
              </a:rPr>
              <a:t> </a:t>
            </a:r>
            <a:r>
              <a:rPr lang="de-AT" sz="1600" dirty="0" err="1">
                <a:solidFill>
                  <a:schemeClr val="bg1"/>
                </a:solidFill>
              </a:rPr>
              <a:t>is</a:t>
            </a:r>
            <a:r>
              <a:rPr lang="de-AT" sz="1600" dirty="0">
                <a:solidFill>
                  <a:schemeClr val="bg1"/>
                </a:solidFill>
              </a:rPr>
              <a:t> not a </a:t>
            </a:r>
            <a:r>
              <a:rPr lang="de-AT" sz="1600" dirty="0" err="1">
                <a:solidFill>
                  <a:schemeClr val="bg1"/>
                </a:solidFill>
              </a:rPr>
              <a:t>decision</a:t>
            </a:r>
            <a:r>
              <a:rPr lang="de-AT" sz="1600" dirty="0">
                <a:solidFill>
                  <a:schemeClr val="bg1"/>
                </a:solidFill>
              </a:rPr>
              <a:t> </a:t>
            </a:r>
            <a:r>
              <a:rPr lang="de-AT" sz="1600" dirty="0" err="1">
                <a:solidFill>
                  <a:schemeClr val="bg1"/>
                </a:solidFill>
              </a:rPr>
              <a:t>making</a:t>
            </a:r>
            <a:r>
              <a:rPr lang="de-AT" sz="1600" dirty="0">
                <a:solidFill>
                  <a:schemeClr val="bg1"/>
                </a:solidFill>
              </a:rPr>
              <a:t> </a:t>
            </a:r>
            <a:r>
              <a:rPr lang="de-AT" sz="1600" dirty="0" err="1">
                <a:solidFill>
                  <a:schemeClr val="bg1"/>
                </a:solidFill>
              </a:rPr>
              <a:t>body</a:t>
            </a:r>
            <a:r>
              <a:rPr lang="de-AT" sz="1600" dirty="0">
                <a:solidFill>
                  <a:schemeClr val="bg1"/>
                </a:solidFill>
              </a:rPr>
              <a:t> </a:t>
            </a:r>
            <a:r>
              <a:rPr lang="de-AT" sz="1600" dirty="0" err="1">
                <a:solidFill>
                  <a:schemeClr val="bg1"/>
                </a:solidFill>
              </a:rPr>
              <a:t>and</a:t>
            </a:r>
            <a:r>
              <a:rPr lang="de-AT" sz="1600" dirty="0">
                <a:solidFill>
                  <a:schemeClr val="bg1"/>
                </a:solidFill>
              </a:rPr>
              <a:t> </a:t>
            </a:r>
            <a:r>
              <a:rPr lang="de-AT" sz="1600" dirty="0" err="1">
                <a:solidFill>
                  <a:schemeClr val="bg1"/>
                </a:solidFill>
              </a:rPr>
              <a:t>has</a:t>
            </a:r>
            <a:r>
              <a:rPr lang="de-AT" sz="1600" dirty="0">
                <a:solidFill>
                  <a:schemeClr val="bg1"/>
                </a:solidFill>
              </a:rPr>
              <a:t> </a:t>
            </a:r>
            <a:r>
              <a:rPr lang="de-AT" sz="1600" dirty="0" err="1">
                <a:solidFill>
                  <a:schemeClr val="bg1"/>
                </a:solidFill>
              </a:rPr>
              <a:t>no</a:t>
            </a:r>
            <a:r>
              <a:rPr lang="de-AT" sz="1600" dirty="0">
                <a:solidFill>
                  <a:schemeClr val="bg1"/>
                </a:solidFill>
              </a:rPr>
              <a:t> legal </a:t>
            </a:r>
            <a:r>
              <a:rPr lang="de-AT" sz="1600" dirty="0" err="1">
                <a:solidFill>
                  <a:schemeClr val="bg1"/>
                </a:solidFill>
              </a:rPr>
              <a:t>competence</a:t>
            </a:r>
            <a:r>
              <a:rPr lang="de-AT" sz="1600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742778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FWF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Österreichische Agentur für wissenschaftliche Integrität</dc:title>
  <dc:creator>föger_oeawi</dc:creator>
  <cp:lastModifiedBy>buschbom</cp:lastModifiedBy>
  <cp:revision>528</cp:revision>
  <cp:lastPrinted>2016-12-06T11:26:13Z</cp:lastPrinted>
  <dcterms:created xsi:type="dcterms:W3CDTF">2010-10-19T13:36:18Z</dcterms:created>
  <dcterms:modified xsi:type="dcterms:W3CDTF">2017-04-10T11:06:00Z</dcterms:modified>
</cp:coreProperties>
</file>